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9" r:id="rId4"/>
    <p:sldId id="307" r:id="rId5"/>
    <p:sldId id="308" r:id="rId6"/>
    <p:sldId id="303" r:id="rId7"/>
    <p:sldId id="304" r:id="rId8"/>
    <p:sldId id="305" r:id="rId9"/>
    <p:sldId id="306" r:id="rId10"/>
    <p:sldId id="324" r:id="rId11"/>
    <p:sldId id="331" r:id="rId12"/>
    <p:sldId id="302" r:id="rId13"/>
    <p:sldId id="326" r:id="rId14"/>
    <p:sldId id="327" r:id="rId15"/>
    <p:sldId id="316" r:id="rId16"/>
    <p:sldId id="329" r:id="rId17"/>
    <p:sldId id="320" r:id="rId18"/>
    <p:sldId id="310" r:id="rId19"/>
    <p:sldId id="311" r:id="rId20"/>
    <p:sldId id="309" r:id="rId21"/>
    <p:sldId id="289" r:id="rId22"/>
    <p:sldId id="317" r:id="rId23"/>
    <p:sldId id="318" r:id="rId24"/>
    <p:sldId id="330" r:id="rId25"/>
    <p:sldId id="333" r:id="rId26"/>
    <p:sldId id="334" r:id="rId27"/>
    <p:sldId id="322" r:id="rId28"/>
    <p:sldId id="33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C27D85-1567-4305-A816-1642CD02CFF6}" v="3" dt="2021-04-21T17:41:04.6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649" autoAdjust="0"/>
  </p:normalViewPr>
  <p:slideViewPr>
    <p:cSldViewPr snapToGrid="0" snapToObjects="1">
      <p:cViewPr varScale="1">
        <p:scale>
          <a:sx n="104" d="100"/>
          <a:sy n="104" d="100"/>
        </p:scale>
        <p:origin x="75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CB2F0-97DE-9A43-960D-182E801C622A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7441E-FE21-C54D-82B1-00AF4AA83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476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87441E-FE21-C54D-82B1-00AF4AA8317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83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91A8408-A82F-4A1F-96A2-B0C598E6362F}"/>
              </a:ext>
            </a:extLst>
          </p:cNvPr>
          <p:cNvSpPr/>
          <p:nvPr userDrawn="1"/>
        </p:nvSpPr>
        <p:spPr>
          <a:xfrm>
            <a:off x="0" y="0"/>
            <a:ext cx="977899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D568B8-EE63-6644-8AAC-2080209544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F944FD-FC9A-954A-B36D-93E2429BD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76356-81A8-C146-9751-0E88B7A94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1F56-369D-A84D-916F-1E19D1A611AA}" type="datetime1">
              <a:rPr lang="en-GB" smtClean="0"/>
              <a:t>06/05/2021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0C75F-53F4-B645-801B-79226F999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AE319-9E08-D247-A94A-5A23DD1AE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A3F38F-7B99-43CF-B4FF-953DDC2A8367}"/>
              </a:ext>
            </a:extLst>
          </p:cNvPr>
          <p:cNvSpPr/>
          <p:nvPr userDrawn="1"/>
        </p:nvSpPr>
        <p:spPr>
          <a:xfrm>
            <a:off x="977899" y="0"/>
            <a:ext cx="11214099" cy="32861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B278D5-F579-4C0E-BD18-1FBFA601CE97}"/>
              </a:ext>
            </a:extLst>
          </p:cNvPr>
          <p:cNvSpPr/>
          <p:nvPr userDrawn="1"/>
        </p:nvSpPr>
        <p:spPr>
          <a:xfrm>
            <a:off x="1070264" y="1471613"/>
            <a:ext cx="153056" cy="53863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32F8B2-D503-481C-9AFF-3C9622D01766}"/>
              </a:ext>
            </a:extLst>
          </p:cNvPr>
          <p:cNvSpPr/>
          <p:nvPr userDrawn="1"/>
        </p:nvSpPr>
        <p:spPr>
          <a:xfrm>
            <a:off x="1070264" y="427856"/>
            <a:ext cx="11121736" cy="94374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98DD94-8867-48E4-981E-BA031EF8BBB0}"/>
              </a:ext>
            </a:extLst>
          </p:cNvPr>
          <p:cNvSpPr/>
          <p:nvPr userDrawn="1"/>
        </p:nvSpPr>
        <p:spPr>
          <a:xfrm>
            <a:off x="1223320" y="1470843"/>
            <a:ext cx="10968678" cy="12935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5A5A3DAB-12EF-4DC7-A730-5E9AE0DE73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085" y="427856"/>
            <a:ext cx="819728" cy="81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8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82CBB-3607-6249-A0BF-63FA4BE8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E26169-FAC3-6942-86D1-7F1CF1479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DEA88-0EA7-3349-93AB-7DA080967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AA6C-D6AB-FF48-B964-D8C8283D49F6}" type="datetime1">
              <a:rPr lang="en-GB" smtClean="0"/>
              <a:t>06/05/2021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B75D4-A324-A14A-B2CD-40BDA2B23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42948-4A9A-7746-9604-35DD031A8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7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C24DEE-C157-8C43-A493-FA7D9F839A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9AAF71-EEFB-424A-84BA-2A697E74D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39859-35B4-7D49-A276-A6FC15E95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4A6F-41A5-1042-9A77-398262794606}" type="datetime1">
              <a:rPr lang="en-GB" smtClean="0"/>
              <a:t>06/05/2021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A21A7-98B5-2045-9651-4F74A3BDC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BB10D-87E7-A04D-AFF4-DB490FBCD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0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728D9-9225-AF4A-AC22-25B3935DF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3332" y="1802606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89B5D-8251-0240-8042-92654C9D3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803C-AAD9-C64B-AD0F-AD7FD2686884}" type="datetime1">
              <a:rPr lang="en-GB" smtClean="0"/>
              <a:t>06/05/2021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203A9-4F67-C747-93A7-016BDEF5D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AE029-A48C-384E-975D-1AA3457FD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F200E6-7880-4627-8A40-B2065E3FFEF9}"/>
              </a:ext>
            </a:extLst>
          </p:cNvPr>
          <p:cNvSpPr/>
          <p:nvPr userDrawn="1"/>
        </p:nvSpPr>
        <p:spPr>
          <a:xfrm>
            <a:off x="0" y="0"/>
            <a:ext cx="977899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9B846F-C57A-44B3-B680-31AE0A4B7347}"/>
              </a:ext>
            </a:extLst>
          </p:cNvPr>
          <p:cNvSpPr/>
          <p:nvPr userDrawn="1"/>
        </p:nvSpPr>
        <p:spPr>
          <a:xfrm>
            <a:off x="1070264" y="1471613"/>
            <a:ext cx="153056" cy="53863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B4843C8-30A7-49C3-BEBB-17EFE50CA956}"/>
              </a:ext>
            </a:extLst>
          </p:cNvPr>
          <p:cNvSpPr/>
          <p:nvPr userDrawn="1"/>
        </p:nvSpPr>
        <p:spPr>
          <a:xfrm>
            <a:off x="1070264" y="427856"/>
            <a:ext cx="11121736" cy="94374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1F8FB3-5604-4C54-80E8-36A3E0967CEA}"/>
              </a:ext>
            </a:extLst>
          </p:cNvPr>
          <p:cNvSpPr/>
          <p:nvPr userDrawn="1"/>
        </p:nvSpPr>
        <p:spPr>
          <a:xfrm>
            <a:off x="1223320" y="1470843"/>
            <a:ext cx="10968678" cy="12935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382D63-9F4C-8243-99AE-1188D49F6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3320" y="23694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97280BA-5C5F-4A7C-8F9C-651ADE4A1AC2}"/>
              </a:ext>
            </a:extLst>
          </p:cNvPr>
          <p:cNvSpPr/>
          <p:nvPr userDrawn="1"/>
        </p:nvSpPr>
        <p:spPr>
          <a:xfrm>
            <a:off x="977899" y="0"/>
            <a:ext cx="11214099" cy="32861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667395E7-804B-4C1C-9FE6-0043863E98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085" y="427856"/>
            <a:ext cx="819728" cy="81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981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F7321-9C8F-0944-93DC-E4269620B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859" y="174824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1FE788-8B90-6145-9633-8095170E2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E5DC3C-93C7-2542-BAC8-03ABF5EDA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CF6F-6706-2641-8F5B-8A5E0D4C7EB1}" type="datetime1">
              <a:rPr lang="en-GB" smtClean="0"/>
              <a:t>06/05/2021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AEB8C-2E50-3C43-B418-F714D6398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517C6-BDCD-FB41-A045-F04B1A63A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AD2858-214A-476F-8535-43AEA9E636AD}"/>
              </a:ext>
            </a:extLst>
          </p:cNvPr>
          <p:cNvSpPr/>
          <p:nvPr userDrawn="1"/>
        </p:nvSpPr>
        <p:spPr>
          <a:xfrm>
            <a:off x="0" y="0"/>
            <a:ext cx="977899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1A38B7-6EBD-4363-AFAD-577F6F4653AC}"/>
              </a:ext>
            </a:extLst>
          </p:cNvPr>
          <p:cNvSpPr/>
          <p:nvPr userDrawn="1"/>
        </p:nvSpPr>
        <p:spPr>
          <a:xfrm>
            <a:off x="1070264" y="1471613"/>
            <a:ext cx="153056" cy="53863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46F131B-63DB-4AC2-975B-A42CF2E6ACDF}"/>
              </a:ext>
            </a:extLst>
          </p:cNvPr>
          <p:cNvSpPr/>
          <p:nvPr userDrawn="1"/>
        </p:nvSpPr>
        <p:spPr>
          <a:xfrm>
            <a:off x="1070264" y="427856"/>
            <a:ext cx="11121736" cy="94374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834D43-5AF8-46F1-B2B5-6D0A8A3AFE25}"/>
              </a:ext>
            </a:extLst>
          </p:cNvPr>
          <p:cNvSpPr/>
          <p:nvPr userDrawn="1"/>
        </p:nvSpPr>
        <p:spPr>
          <a:xfrm>
            <a:off x="1223320" y="1470843"/>
            <a:ext cx="10968678" cy="12935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F8894A6-3876-4222-AF48-CF2162AE03E8}"/>
              </a:ext>
            </a:extLst>
          </p:cNvPr>
          <p:cNvSpPr/>
          <p:nvPr userDrawn="1"/>
        </p:nvSpPr>
        <p:spPr>
          <a:xfrm>
            <a:off x="977899" y="0"/>
            <a:ext cx="11214099" cy="32861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B628A38E-ACF3-4CDF-913C-BE59BBB455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085" y="427856"/>
            <a:ext cx="819728" cy="81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58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77E9F-27A9-E64F-8BE8-6C2B5E3E13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06D235-90BE-7444-BAC3-08E4CC286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B87542-8D34-DE4B-96C6-18940E3D4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AFB5-B184-314C-B9B1-A5AA7C53A390}" type="datetime1">
              <a:rPr lang="en-GB" smtClean="0"/>
              <a:t>06/05/2021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095BF9-F183-E145-95CF-4C3C5A865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CD35F-529A-904B-8E32-B3EAD6E7A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46F5E5D-7FC4-4459-87B0-2CA1E499B3F4}"/>
              </a:ext>
            </a:extLst>
          </p:cNvPr>
          <p:cNvSpPr/>
          <p:nvPr userDrawn="1"/>
        </p:nvSpPr>
        <p:spPr>
          <a:xfrm>
            <a:off x="0" y="0"/>
            <a:ext cx="977899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AB76228-19A5-4A17-B854-A7049F0A04F9}"/>
              </a:ext>
            </a:extLst>
          </p:cNvPr>
          <p:cNvSpPr/>
          <p:nvPr userDrawn="1"/>
        </p:nvSpPr>
        <p:spPr>
          <a:xfrm>
            <a:off x="1070264" y="1471613"/>
            <a:ext cx="153056" cy="53863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C0B239-7A34-4503-A5E5-F4B50FF77775}"/>
              </a:ext>
            </a:extLst>
          </p:cNvPr>
          <p:cNvSpPr/>
          <p:nvPr userDrawn="1"/>
        </p:nvSpPr>
        <p:spPr>
          <a:xfrm>
            <a:off x="1070264" y="427856"/>
            <a:ext cx="11121736" cy="94374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1DC03D9-1FAE-4459-88BA-54C943AFACE0}"/>
              </a:ext>
            </a:extLst>
          </p:cNvPr>
          <p:cNvSpPr/>
          <p:nvPr userDrawn="1"/>
        </p:nvSpPr>
        <p:spPr>
          <a:xfrm>
            <a:off x="1223320" y="1470843"/>
            <a:ext cx="10968678" cy="12935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BFB4E-5675-40C7-9E6E-3B445C326B1F}"/>
              </a:ext>
            </a:extLst>
          </p:cNvPr>
          <p:cNvSpPr/>
          <p:nvPr userDrawn="1"/>
        </p:nvSpPr>
        <p:spPr>
          <a:xfrm>
            <a:off x="977899" y="0"/>
            <a:ext cx="11214099" cy="32861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D28B87-31C1-6840-A994-EA6AB3C64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008" y="273049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58935F7F-F1CC-4BC7-B098-9350B49815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085" y="427856"/>
            <a:ext cx="819728" cy="81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275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055DF-15D3-034C-80D2-13739B7BB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A6CE33-6C48-E849-A836-0D8DFDAEC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B0220E-FE36-044F-91D8-C37382FE1C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83E379-F87A-3B47-81F1-282FF3A86E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E7B048-433E-A64F-B231-5EF1D0189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3710-4639-9845-96F4-FCCA6C32C603}" type="datetime1">
              <a:rPr lang="en-GB" smtClean="0"/>
              <a:t>06/05/2021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BF0D27-0900-C043-A74A-4C3FDAB35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4FEF09-E05F-8848-8397-AA0159BB2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C6CB82-07B3-40D9-8546-0B8034F18503}"/>
              </a:ext>
            </a:extLst>
          </p:cNvPr>
          <p:cNvSpPr/>
          <p:nvPr userDrawn="1"/>
        </p:nvSpPr>
        <p:spPr>
          <a:xfrm>
            <a:off x="1070264" y="1471613"/>
            <a:ext cx="153056" cy="53863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30FD77-3055-44D5-804E-BF475667F1E0}"/>
              </a:ext>
            </a:extLst>
          </p:cNvPr>
          <p:cNvSpPr/>
          <p:nvPr userDrawn="1"/>
        </p:nvSpPr>
        <p:spPr>
          <a:xfrm>
            <a:off x="1070264" y="427856"/>
            <a:ext cx="11121736" cy="94374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7EFB76F-9E1C-4D91-94D7-98234D92FE58}"/>
              </a:ext>
            </a:extLst>
          </p:cNvPr>
          <p:cNvSpPr/>
          <p:nvPr userDrawn="1"/>
        </p:nvSpPr>
        <p:spPr>
          <a:xfrm>
            <a:off x="1223320" y="1470843"/>
            <a:ext cx="10968678" cy="12935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1C3E5B-E742-47E7-9253-46382BE0D643}"/>
              </a:ext>
            </a:extLst>
          </p:cNvPr>
          <p:cNvSpPr/>
          <p:nvPr userDrawn="1"/>
        </p:nvSpPr>
        <p:spPr>
          <a:xfrm>
            <a:off x="977899" y="0"/>
            <a:ext cx="11214099" cy="32861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94A2477-10A2-48C3-A540-62E068EF3070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2" y="164306"/>
            <a:ext cx="776816" cy="65347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5B01669-5961-4864-8205-236E3ED9A65C}"/>
              </a:ext>
            </a:extLst>
          </p:cNvPr>
          <p:cNvSpPr/>
          <p:nvPr userDrawn="1"/>
        </p:nvSpPr>
        <p:spPr>
          <a:xfrm>
            <a:off x="0" y="0"/>
            <a:ext cx="977899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A22199-5BBD-9C49-AB35-FEF8F34F4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792" y="272256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EEC5F5BA-309D-4E8D-8001-BB23434F7AE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085" y="427856"/>
            <a:ext cx="819728" cy="81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608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D3122B-8F06-8747-8429-0A26B0976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B85A-062F-C74C-9B88-3E1518903080}" type="datetime1">
              <a:rPr lang="en-GB" smtClean="0"/>
              <a:t>06/05/2021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95D26-B885-FE45-8260-09E59E7FD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C0EAC4-AEC5-324F-8626-34CE63556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99BABA-192A-46CD-BF8D-045474717E70}"/>
              </a:ext>
            </a:extLst>
          </p:cNvPr>
          <p:cNvSpPr/>
          <p:nvPr userDrawn="1"/>
        </p:nvSpPr>
        <p:spPr>
          <a:xfrm>
            <a:off x="45896" y="0"/>
            <a:ext cx="977899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14BB72-2829-415F-B6D9-9C54669588AC}"/>
              </a:ext>
            </a:extLst>
          </p:cNvPr>
          <p:cNvSpPr/>
          <p:nvPr userDrawn="1"/>
        </p:nvSpPr>
        <p:spPr>
          <a:xfrm>
            <a:off x="1070264" y="1471613"/>
            <a:ext cx="153056" cy="53863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05BAA5-4A98-4EF5-B3EF-A30D29A9182D}"/>
              </a:ext>
            </a:extLst>
          </p:cNvPr>
          <p:cNvSpPr/>
          <p:nvPr userDrawn="1"/>
        </p:nvSpPr>
        <p:spPr>
          <a:xfrm>
            <a:off x="1070264" y="427856"/>
            <a:ext cx="11121736" cy="94374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B84AB92-D0ED-4B8F-BEAB-D48816F67B87}"/>
              </a:ext>
            </a:extLst>
          </p:cNvPr>
          <p:cNvSpPr/>
          <p:nvPr userDrawn="1"/>
        </p:nvSpPr>
        <p:spPr>
          <a:xfrm>
            <a:off x="1223320" y="1470843"/>
            <a:ext cx="10968678" cy="12935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AA40049-0A33-4766-8DF6-C16C197CDBE8}"/>
              </a:ext>
            </a:extLst>
          </p:cNvPr>
          <p:cNvSpPr/>
          <p:nvPr userDrawn="1"/>
        </p:nvSpPr>
        <p:spPr>
          <a:xfrm>
            <a:off x="977899" y="0"/>
            <a:ext cx="11214099" cy="32861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5AED27-D4EA-6D4C-A3BB-4AEB5C3B0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147" y="274637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E05E3B0A-DCAD-4B0C-8841-AA54A637CF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085" y="427856"/>
            <a:ext cx="819728" cy="81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368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A7257F-7B63-6846-98A8-8E6824A2F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40AD-E5A2-C343-A785-0AFE20896582}" type="datetime1">
              <a:rPr lang="en-GB" smtClean="0"/>
              <a:t>06/05/2021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9DCC11-4020-3A42-8992-69CFF9AD7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3775B6-8F71-BD40-98B9-BC86A0652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D0A4FC-A3F2-4A75-9B18-7B40FC02B557}"/>
              </a:ext>
            </a:extLst>
          </p:cNvPr>
          <p:cNvSpPr/>
          <p:nvPr userDrawn="1"/>
        </p:nvSpPr>
        <p:spPr>
          <a:xfrm>
            <a:off x="0" y="0"/>
            <a:ext cx="977899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987BC9-B96D-46D1-B0F7-9955AD2024A0}"/>
              </a:ext>
            </a:extLst>
          </p:cNvPr>
          <p:cNvSpPr/>
          <p:nvPr userDrawn="1"/>
        </p:nvSpPr>
        <p:spPr>
          <a:xfrm>
            <a:off x="1070264" y="1471613"/>
            <a:ext cx="153056" cy="53863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418BA9-229D-4460-AD49-95478DE7EA37}"/>
              </a:ext>
            </a:extLst>
          </p:cNvPr>
          <p:cNvSpPr/>
          <p:nvPr userDrawn="1"/>
        </p:nvSpPr>
        <p:spPr>
          <a:xfrm>
            <a:off x="1070264" y="427856"/>
            <a:ext cx="11121736" cy="94374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648D10-7E02-492D-AF19-B969CC63A87E}"/>
              </a:ext>
            </a:extLst>
          </p:cNvPr>
          <p:cNvSpPr/>
          <p:nvPr userDrawn="1"/>
        </p:nvSpPr>
        <p:spPr>
          <a:xfrm>
            <a:off x="1223320" y="1470843"/>
            <a:ext cx="10968678" cy="12935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B69B0E6-7EE4-4A72-9DB0-732E45DBC7AD}"/>
              </a:ext>
            </a:extLst>
          </p:cNvPr>
          <p:cNvSpPr/>
          <p:nvPr userDrawn="1"/>
        </p:nvSpPr>
        <p:spPr>
          <a:xfrm>
            <a:off x="977899" y="0"/>
            <a:ext cx="11214099" cy="32861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/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81EA74D9-ECEE-44A5-80DF-D70AB9E325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085" y="427856"/>
            <a:ext cx="819728" cy="81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697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3933A-429D-DA46-9B4A-1BFD23D54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AF009-A5B5-CB46-9FE8-0EE2373A5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6FD9C-D903-BE45-AB64-9DE421923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BE352-6846-9248-A8E6-2E301E9C4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30A79-8EE8-6943-8480-4F4413925552}" type="datetime1">
              <a:rPr lang="en-GB" smtClean="0"/>
              <a:t>06/05/2021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A23E79-FEF1-DB4F-A76C-87553D255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FA8DB5-0FB5-2A44-BAA9-9E934F50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23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AEECF-AA34-D346-885D-8FFE78987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096FE2-C8CD-5C40-8B55-B6792EBB62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9D282D-51FE-0446-9C64-2ECE4A1335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EDE22-72FD-7C44-AA25-2DA21B735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A4D00-01AD-F745-85C7-12DC03D8EC61}" type="datetime1">
              <a:rPr lang="en-GB" smtClean="0"/>
              <a:t>06/05/2021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8CEC80-C617-D243-BD0D-AA389CBDE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8C790-7844-7F47-A203-C40C09E07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187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F4CBA2-DD45-B24C-A526-CFD67CEB6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FDA1C5-F5FD-C544-95D5-DF4F1DECD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39373-42CA-8145-8515-0576FE70FF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A7CA3-1914-1B4E-AC84-822B75AE2383}" type="datetime1">
              <a:rPr lang="en-GB" smtClean="0"/>
              <a:t>06/05/2021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AEFC4-F6FE-174D-BA0C-8E627BF853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3305A-5E97-B24B-8F46-8D5829254A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DE8C5-DE78-A743-96B0-1EA20AFCC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694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5A9A017-FA81-B146-8DF7-A28212DD49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6629" y="1627187"/>
            <a:ext cx="10236200" cy="4729163"/>
          </a:xfrm>
        </p:spPr>
        <p:txBody>
          <a:bodyPr>
            <a:noAutofit/>
          </a:bodyPr>
          <a:lstStyle/>
          <a:p>
            <a:r>
              <a:rPr lang="en-GB" b="1" dirty="0"/>
              <a:t>Annual General Meeting of Coombe Wood LTC</a:t>
            </a:r>
          </a:p>
          <a:p>
            <a:r>
              <a:rPr lang="en-GB" b="1" dirty="0"/>
              <a:t>21 April 2021</a:t>
            </a:r>
          </a:p>
          <a:p>
            <a:r>
              <a:rPr lang="en-GB" dirty="0"/>
              <a:t>The meeting will start at 7.30pm.</a:t>
            </a:r>
          </a:p>
          <a:p>
            <a:r>
              <a:rPr lang="en-GB" dirty="0"/>
              <a:t>Please make sure your name, and the names of any members watching with you,</a:t>
            </a:r>
            <a:br>
              <a:rPr lang="en-GB" dirty="0"/>
            </a:br>
            <a:r>
              <a:rPr lang="en-GB" dirty="0"/>
              <a:t>are shown in your zoom image. </a:t>
            </a:r>
            <a:br>
              <a:rPr lang="en-GB" dirty="0"/>
            </a:br>
            <a:r>
              <a:rPr lang="en-GB" sz="1800" dirty="0"/>
              <a:t>(On a PC right click on the image and select ‘Rename’)</a:t>
            </a:r>
            <a:br>
              <a:rPr lang="en-GB" sz="1800" dirty="0"/>
            </a:br>
            <a:endParaRPr lang="en-GB" sz="1800" dirty="0"/>
          </a:p>
          <a:p>
            <a:r>
              <a:rPr lang="en-GB" dirty="0"/>
              <a:t>Please remain  on mute unless invited to speak.</a:t>
            </a:r>
          </a:p>
          <a:p>
            <a:endParaRPr lang="en-GB" dirty="0"/>
          </a:p>
          <a:p>
            <a:r>
              <a:rPr lang="en-GB" dirty="0"/>
              <a:t>If you want to raise a question or would like the opportunity to speak, please type in the Chat box</a:t>
            </a:r>
          </a:p>
          <a:p>
            <a:r>
              <a:rPr lang="en-GB" dirty="0"/>
              <a:t>Please note that the meeting will be recorded.</a:t>
            </a:r>
          </a:p>
          <a:p>
            <a:endParaRPr lang="en-GB" dirty="0"/>
          </a:p>
          <a:p>
            <a:endParaRPr lang="en-GB" dirty="0"/>
          </a:p>
          <a:p>
            <a:endParaRPr lang="en-US" sz="32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D01970-D5ED-D44D-BDAB-0FD8C2B3D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1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14E9E24-24A1-480D-8FE6-D2E1F733D6F7}"/>
              </a:ext>
            </a:extLst>
          </p:cNvPr>
          <p:cNvSpPr txBox="1">
            <a:spLocks/>
          </p:cNvSpPr>
          <p:nvPr/>
        </p:nvSpPr>
        <p:spPr>
          <a:xfrm>
            <a:off x="1262406" y="515954"/>
            <a:ext cx="10515600" cy="7778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WELCOME</a:t>
            </a:r>
          </a:p>
        </p:txBody>
      </p:sp>
    </p:spTree>
    <p:extLst>
      <p:ext uri="{BB962C8B-B14F-4D97-AF65-F5344CB8AC3E}">
        <p14:creationId xmlns:p14="http://schemas.microsoft.com/office/powerpoint/2010/main" val="834864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142815-68CC-495A-8F3F-0A1D9B58C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10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FEF284B-DC93-4F4D-B279-C4D2D40CE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Resolution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8791FC-5867-48C6-9E8F-04F60F9C9D2A}"/>
              </a:ext>
            </a:extLst>
          </p:cNvPr>
          <p:cNvSpPr txBox="1"/>
          <p:nvPr/>
        </p:nvSpPr>
        <p:spPr>
          <a:xfrm>
            <a:off x="3273458" y="2391754"/>
            <a:ext cx="609442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dirty="0"/>
              <a:t>To adopt the accounts of the Club for the year ended </a:t>
            </a:r>
          </a:p>
          <a:p>
            <a:pPr algn="ctr"/>
            <a:r>
              <a:rPr lang="en-GB" sz="4800" dirty="0"/>
              <a:t>31 December 2020.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11989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142815-68CC-495A-8F3F-0A1D9B58C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11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8791FC-5867-48C6-9E8F-04F60F9C9D2A}"/>
              </a:ext>
            </a:extLst>
          </p:cNvPr>
          <p:cNvSpPr txBox="1"/>
          <p:nvPr/>
        </p:nvSpPr>
        <p:spPr>
          <a:xfrm>
            <a:off x="3273458" y="2342263"/>
            <a:ext cx="609442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dirty="0"/>
              <a:t>To approve the subscriptions and fees for the new membership year.</a:t>
            </a:r>
            <a:endParaRPr lang="en-US" sz="48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45D04C1-F523-40CF-8F1B-38FDB6DCB312}"/>
              </a:ext>
            </a:extLst>
          </p:cNvPr>
          <p:cNvSpPr txBox="1">
            <a:spLocks/>
          </p:cNvSpPr>
          <p:nvPr/>
        </p:nvSpPr>
        <p:spPr>
          <a:xfrm>
            <a:off x="1223320" y="514737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Resolution</a:t>
            </a:r>
          </a:p>
        </p:txBody>
      </p:sp>
    </p:spTree>
    <p:extLst>
      <p:ext uri="{BB962C8B-B14F-4D97-AF65-F5344CB8AC3E}">
        <p14:creationId xmlns:p14="http://schemas.microsoft.com/office/powerpoint/2010/main" val="707915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6E3D-1C14-D447-B8F6-DB16DCF3E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Subscriptions: 1 May 2021 to 30 April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E1A77-4F32-8848-9E60-B3B3C10D9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3587" y="2031533"/>
            <a:ext cx="10515600" cy="435133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5900" b="1" dirty="0"/>
              <a:t>HELD AT THE SAME LEVEL FOR 3RD YEAR IN A ROW</a:t>
            </a:r>
          </a:p>
          <a:p>
            <a:pPr marL="0" indent="0">
              <a:buNone/>
            </a:pPr>
            <a:endParaRPr lang="en-GB" sz="2000" b="1" dirty="0"/>
          </a:p>
          <a:p>
            <a:r>
              <a:rPr lang="en-GB" sz="3600" dirty="0"/>
              <a:t>Full Adult</a:t>
            </a:r>
            <a:r>
              <a:rPr lang="en-GB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</a:t>
            </a:r>
            <a:r>
              <a:rPr lang="en-GB" sz="3600" dirty="0"/>
              <a:t>£265		</a:t>
            </a:r>
          </a:p>
          <a:p>
            <a:r>
              <a:rPr lang="en-GB" sz="3600" dirty="0"/>
              <a:t>Junior 						£80		</a:t>
            </a:r>
          </a:p>
          <a:p>
            <a:r>
              <a:rPr lang="en-GB" sz="3600" dirty="0"/>
              <a:t>Cadets						£36		</a:t>
            </a:r>
          </a:p>
          <a:p>
            <a:r>
              <a:rPr lang="en-GB" sz="3600" dirty="0"/>
              <a:t>Under 26					£100		</a:t>
            </a:r>
          </a:p>
          <a:p>
            <a:r>
              <a:rPr lang="en-GB" sz="3600" dirty="0"/>
              <a:t>Country &amp; midweek 				£170		</a:t>
            </a:r>
          </a:p>
          <a:p>
            <a:r>
              <a:rPr lang="en-GB" sz="3600" dirty="0"/>
              <a:t>Off peak					£170		 </a:t>
            </a:r>
          </a:p>
          <a:p>
            <a:r>
              <a:rPr lang="en-GB" sz="3600" dirty="0"/>
              <a:t>Parent						£80		</a:t>
            </a:r>
          </a:p>
          <a:p>
            <a:r>
              <a:rPr lang="en-GB" sz="3600" dirty="0"/>
              <a:t>Non-playing (including Bridge)			£30		</a:t>
            </a:r>
          </a:p>
          <a:p>
            <a:r>
              <a:rPr lang="en-GB" sz="3600" dirty="0"/>
              <a:t>Joining fee					£100		</a:t>
            </a:r>
          </a:p>
          <a:p>
            <a:r>
              <a:rPr lang="en-GB" sz="3600" dirty="0"/>
              <a:t>Adult visitor 					£7	 	</a:t>
            </a:r>
          </a:p>
          <a:p>
            <a:r>
              <a:rPr lang="en-GB" sz="3600" dirty="0"/>
              <a:t>Junior visitor					£3</a:t>
            </a:r>
            <a:r>
              <a:rPr lang="en-GB" sz="2000" dirty="0"/>
              <a:t>	</a:t>
            </a:r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60D33A-FCB4-B64F-9B0D-730E8477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72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142815-68CC-495A-8F3F-0A1D9B58C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13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8791FC-5867-48C6-9E8F-04F60F9C9D2A}"/>
              </a:ext>
            </a:extLst>
          </p:cNvPr>
          <p:cNvSpPr txBox="1"/>
          <p:nvPr/>
        </p:nvSpPr>
        <p:spPr>
          <a:xfrm>
            <a:off x="3273458" y="2391754"/>
            <a:ext cx="692634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GB" sz="4800" dirty="0"/>
              <a:t>To approve the re-election of John Walton as the Club’s Auditor for the coming year.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3138834-CED1-4679-AFC7-E1E9EE91ED8E}"/>
              </a:ext>
            </a:extLst>
          </p:cNvPr>
          <p:cNvSpPr txBox="1">
            <a:spLocks/>
          </p:cNvSpPr>
          <p:nvPr/>
        </p:nvSpPr>
        <p:spPr>
          <a:xfrm>
            <a:off x="1223320" y="514737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Resolution</a:t>
            </a:r>
          </a:p>
        </p:txBody>
      </p:sp>
    </p:spTree>
    <p:extLst>
      <p:ext uri="{BB962C8B-B14F-4D97-AF65-F5344CB8AC3E}">
        <p14:creationId xmlns:p14="http://schemas.microsoft.com/office/powerpoint/2010/main" val="1878658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142815-68CC-495A-8F3F-0A1D9B58C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14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8791FC-5867-48C6-9E8F-04F60F9C9D2A}"/>
              </a:ext>
            </a:extLst>
          </p:cNvPr>
          <p:cNvSpPr txBox="1"/>
          <p:nvPr/>
        </p:nvSpPr>
        <p:spPr>
          <a:xfrm>
            <a:off x="2717276" y="2240926"/>
            <a:ext cx="778418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4800" dirty="0"/>
              <a:t>To approve the election of the President, Chair, Honorary Secretary, Honorary Treasurer and other members of the Committee.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281CA6F-3D3E-4C31-BEBE-D79CE3992D03}"/>
              </a:ext>
            </a:extLst>
          </p:cNvPr>
          <p:cNvSpPr txBox="1">
            <a:spLocks/>
          </p:cNvSpPr>
          <p:nvPr/>
        </p:nvSpPr>
        <p:spPr>
          <a:xfrm>
            <a:off x="1223320" y="514737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Resolution</a:t>
            </a:r>
          </a:p>
        </p:txBody>
      </p:sp>
    </p:spTree>
    <p:extLst>
      <p:ext uri="{BB962C8B-B14F-4D97-AF65-F5344CB8AC3E}">
        <p14:creationId xmlns:p14="http://schemas.microsoft.com/office/powerpoint/2010/main" val="2101370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6E3D-1C14-D447-B8F6-DB16DCF3E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418" y="305593"/>
            <a:ext cx="10515600" cy="1163638"/>
          </a:xfrm>
        </p:spPr>
        <p:txBody>
          <a:bodyPr>
            <a:normAutofit/>
          </a:bodyPr>
          <a:lstStyle/>
          <a:p>
            <a:pPr lvl="0"/>
            <a:r>
              <a:rPr lang="en-GB" b="1" dirty="0"/>
              <a:t>Officers and Committee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E1A77-4F32-8848-9E60-B3B3C10D9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1906" y="1872245"/>
            <a:ext cx="3886201" cy="16910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200" b="1" dirty="0"/>
              <a:t>Officers</a:t>
            </a:r>
          </a:p>
          <a:p>
            <a:pPr marL="0" indent="0">
              <a:buNone/>
            </a:pPr>
            <a:r>
              <a:rPr lang="en-GB" sz="2200" dirty="0"/>
              <a:t>President: Mike Bourne</a:t>
            </a:r>
          </a:p>
          <a:p>
            <a:pPr marL="0" indent="0">
              <a:buNone/>
            </a:pPr>
            <a:r>
              <a:rPr lang="en-GB" sz="2200" dirty="0"/>
              <a:t>Chair: Heather McAtackney</a:t>
            </a:r>
          </a:p>
          <a:p>
            <a:pPr marL="0" indent="0">
              <a:buNone/>
            </a:pPr>
            <a:r>
              <a:rPr lang="en-GB" sz="2200" dirty="0"/>
              <a:t>Honorary Secretary: Robert Gale</a:t>
            </a:r>
          </a:p>
          <a:p>
            <a:pPr marL="0" indent="0">
              <a:buNone/>
            </a:pPr>
            <a:r>
              <a:rPr lang="en-GB" sz="2200" dirty="0"/>
              <a:t>Honorary Treasurer: Paul Baxter</a:t>
            </a:r>
            <a:r>
              <a:rPr lang="en-GB" sz="1800" b="1" dirty="0"/>
              <a:t>	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60D33A-FCB4-B64F-9B0D-730E8477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15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71B810-8FAF-1440-8822-908E623887C3}"/>
              </a:ext>
            </a:extLst>
          </p:cNvPr>
          <p:cNvSpPr txBox="1"/>
          <p:nvPr/>
        </p:nvSpPr>
        <p:spPr>
          <a:xfrm>
            <a:off x="1471906" y="4007520"/>
            <a:ext cx="43161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Management Team</a:t>
            </a:r>
            <a:r>
              <a:rPr lang="en-GB" sz="2000" dirty="0"/>
              <a:t>		</a:t>
            </a:r>
          </a:p>
          <a:p>
            <a:r>
              <a:rPr lang="en-GB" sz="2000" dirty="0"/>
              <a:t>Juniors Secretary: Chris Durkin</a:t>
            </a:r>
          </a:p>
          <a:p>
            <a:r>
              <a:rPr lang="en-GB" sz="2000" dirty="0"/>
              <a:t>Welfare Officer: Val Jermy</a:t>
            </a:r>
          </a:p>
          <a:p>
            <a:r>
              <a:rPr lang="en-GB" sz="2000" dirty="0"/>
              <a:t>Grounds Secretary: Chris Lewis</a:t>
            </a:r>
          </a:p>
          <a:p>
            <a:r>
              <a:rPr lang="en-GB" sz="2000" dirty="0"/>
              <a:t>Match Secretary : Daniel McQue</a:t>
            </a:r>
          </a:p>
          <a:p>
            <a:r>
              <a:rPr lang="en-GB" sz="2000" dirty="0"/>
              <a:t>Social Secretary: Nandini Narayanan</a:t>
            </a:r>
          </a:p>
          <a:p>
            <a:r>
              <a:rPr lang="en-GB" sz="2000" dirty="0"/>
              <a:t>Membership Secretary : Ian Stewart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4CF4AA-502A-EA4A-8F92-87ED94A7142A}"/>
              </a:ext>
            </a:extLst>
          </p:cNvPr>
          <p:cNvSpPr txBox="1"/>
          <p:nvPr/>
        </p:nvSpPr>
        <p:spPr>
          <a:xfrm>
            <a:off x="7164616" y="4008731"/>
            <a:ext cx="355758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Other Committee members: </a:t>
            </a:r>
          </a:p>
          <a:p>
            <a:r>
              <a:rPr lang="en-GB" sz="2000" dirty="0"/>
              <a:t>Belinda Grove</a:t>
            </a:r>
          </a:p>
          <a:p>
            <a:r>
              <a:rPr lang="en-GB" sz="2000" dirty="0"/>
              <a:t>Gary Jordan</a:t>
            </a:r>
          </a:p>
          <a:p>
            <a:r>
              <a:rPr lang="en-GB" sz="2000" dirty="0"/>
              <a:t>John Lewis</a:t>
            </a:r>
          </a:p>
          <a:p>
            <a:r>
              <a:rPr lang="en-GB" sz="2000" dirty="0"/>
              <a:t>Meryl Lloyd</a:t>
            </a:r>
          </a:p>
          <a:p>
            <a:r>
              <a:rPr lang="en-GB" sz="2000" dirty="0"/>
              <a:t>Ollie Lloyd</a:t>
            </a:r>
          </a:p>
          <a:p>
            <a:r>
              <a:rPr lang="en-GB" sz="2000" dirty="0"/>
              <a:t>Jan Stewart</a:t>
            </a:r>
          </a:p>
          <a:p>
            <a:r>
              <a:rPr lang="en-GB" sz="2000" dirty="0"/>
              <a:t>Nicki Tattersall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274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142815-68CC-495A-8F3F-0A1D9B58C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16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8791FC-5867-48C6-9E8F-04F60F9C9D2A}"/>
              </a:ext>
            </a:extLst>
          </p:cNvPr>
          <p:cNvSpPr txBox="1"/>
          <p:nvPr/>
        </p:nvSpPr>
        <p:spPr>
          <a:xfrm>
            <a:off x="2641861" y="2768827"/>
            <a:ext cx="778418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GB" sz="4800" dirty="0"/>
              <a:t>To approve the granting of Honorary Life memberships.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84D0F79-1DB5-4351-B481-0EF724490C13}"/>
              </a:ext>
            </a:extLst>
          </p:cNvPr>
          <p:cNvSpPr txBox="1">
            <a:spLocks/>
          </p:cNvSpPr>
          <p:nvPr/>
        </p:nvSpPr>
        <p:spPr>
          <a:xfrm>
            <a:off x="1223320" y="514737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Resolution</a:t>
            </a:r>
          </a:p>
        </p:txBody>
      </p:sp>
    </p:spTree>
    <p:extLst>
      <p:ext uri="{BB962C8B-B14F-4D97-AF65-F5344CB8AC3E}">
        <p14:creationId xmlns:p14="http://schemas.microsoft.com/office/powerpoint/2010/main" val="2659678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6E3D-1C14-D447-B8F6-DB16DCF3E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Honorary Life Memberships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E1A77-4F32-8848-9E60-B3B3C10D9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/>
              <a:t>Membership for over 40 years:</a:t>
            </a:r>
          </a:p>
          <a:p>
            <a:pPr marL="0" indent="0">
              <a:buNone/>
            </a:pPr>
            <a:endParaRPr lang="en-GB" b="1" dirty="0"/>
          </a:p>
          <a:p>
            <a:pPr lvl="0"/>
            <a:r>
              <a:rPr lang="en-GB" dirty="0"/>
              <a:t>Frances </a:t>
            </a:r>
            <a:r>
              <a:rPr lang="en-GB" dirty="0" err="1"/>
              <a:t>Bance</a:t>
            </a:r>
            <a:endParaRPr lang="en-GB" dirty="0"/>
          </a:p>
          <a:p>
            <a:pPr lvl="0"/>
            <a:r>
              <a:rPr lang="en-GB" dirty="0"/>
              <a:t>Sandra Hurl</a:t>
            </a:r>
          </a:p>
          <a:p>
            <a:pPr lvl="0"/>
            <a:r>
              <a:rPr lang="en-GB" dirty="0"/>
              <a:t>Willie Nyberg</a:t>
            </a:r>
          </a:p>
          <a:p>
            <a:pPr lvl="0"/>
            <a:r>
              <a:rPr lang="en-GB" dirty="0"/>
              <a:t>Roald Pettersen</a:t>
            </a:r>
          </a:p>
          <a:p>
            <a:pPr lvl="0"/>
            <a:r>
              <a:rPr lang="en-US" dirty="0"/>
              <a:t>Wendy Seigel</a:t>
            </a:r>
          </a:p>
          <a:p>
            <a:pPr marL="0" lv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For exceptional Committee service: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dirty="0"/>
              <a:t>Heather </a:t>
            </a:r>
            <a:r>
              <a:rPr lang="en-GB" dirty="0" err="1"/>
              <a:t>McAtackney</a:t>
            </a:r>
            <a:endParaRPr lang="en-GB" dirty="0"/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60D33A-FCB4-B64F-9B0D-730E8477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72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6E3D-1C14-D447-B8F6-DB16DCF3E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204" y="0"/>
            <a:ext cx="10878532" cy="1878013"/>
          </a:xfrm>
        </p:spPr>
        <p:txBody>
          <a:bodyPr>
            <a:normAutofit/>
          </a:bodyPr>
          <a:lstStyle/>
          <a:p>
            <a:pPr lvl="0"/>
            <a:r>
              <a:rPr lang="en-US" sz="3600" b="1" dirty="0"/>
              <a:t>Projects completed in 2020,</a:t>
            </a:r>
            <a:br>
              <a:rPr lang="en-US" sz="3600" b="1" dirty="0"/>
            </a:br>
            <a:r>
              <a:rPr lang="en-US" sz="3600" b="1" dirty="0"/>
              <a:t>Proposed 2021 Expenditure and 5 Year Plan</a:t>
            </a:r>
            <a:endParaRPr lang="en-GB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E1A77-4F32-8848-9E60-B3B3C10D9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5191" y="3595320"/>
            <a:ext cx="1602557" cy="77052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dirty="0"/>
              <a:t>Rob Gale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60D33A-FCB4-B64F-9B0D-730E8477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82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6E3D-1C14-D447-B8F6-DB16DCF3E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712" y="784730"/>
            <a:ext cx="10515600" cy="733427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Projects completed in 2020</a:t>
            </a:r>
            <a:br>
              <a:rPr lang="en-US" b="1" dirty="0"/>
            </a:b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E1A77-4F32-8848-9E60-B3B3C10D9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7503" y="1816100"/>
            <a:ext cx="10515600" cy="49053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Dealing with consequences of Covid!</a:t>
            </a:r>
          </a:p>
          <a:p>
            <a:r>
              <a:rPr lang="en-US" dirty="0"/>
              <a:t>IT System developments</a:t>
            </a:r>
          </a:p>
          <a:p>
            <a:pPr lvl="1"/>
            <a:r>
              <a:rPr lang="en-US" dirty="0"/>
              <a:t>Court booking system</a:t>
            </a:r>
          </a:p>
          <a:p>
            <a:pPr lvl="1"/>
            <a:r>
              <a:rPr lang="en-US" dirty="0"/>
              <a:t>Integration of coaching course bookings/payments</a:t>
            </a:r>
          </a:p>
          <a:p>
            <a:pPr lvl="1"/>
            <a:r>
              <a:rPr lang="en-US" dirty="0"/>
              <a:t>Billing complexities: pay-per-play, suspended memberships, credits</a:t>
            </a:r>
          </a:p>
          <a:p>
            <a:pPr lvl="1"/>
            <a:r>
              <a:rPr lang="en-US" dirty="0"/>
              <a:t>Online tournament software</a:t>
            </a:r>
          </a:p>
          <a:p>
            <a:r>
              <a:rPr lang="en-US" dirty="0"/>
              <a:t>Safeguarding, Diversity &amp; Inclusion and other policies updated</a:t>
            </a:r>
          </a:p>
          <a:p>
            <a:r>
              <a:rPr lang="en-US" dirty="0"/>
              <a:t>LTA Safeguarding audit passed </a:t>
            </a:r>
          </a:p>
          <a:p>
            <a:r>
              <a:rPr lang="en-US" dirty="0"/>
              <a:t>Grounds improvements: Clearance/planting of footpath border</a:t>
            </a:r>
          </a:p>
          <a:p>
            <a:r>
              <a:rPr lang="en-US" dirty="0"/>
              <a:t>Major floodlight service</a:t>
            </a:r>
          </a:p>
          <a:p>
            <a:r>
              <a:rPr lang="en-US" dirty="0"/>
              <a:t>Lane development: </a:t>
            </a:r>
          </a:p>
          <a:p>
            <a:pPr lvl="1"/>
            <a:r>
              <a:rPr lang="en-US" dirty="0"/>
              <a:t>Planning application submitted</a:t>
            </a:r>
          </a:p>
          <a:p>
            <a:pPr lvl="1"/>
            <a:r>
              <a:rPr lang="en-US" dirty="0"/>
              <a:t>Initial scrub clearance undertaken</a:t>
            </a:r>
          </a:p>
          <a:p>
            <a:pPr lvl="1"/>
            <a:r>
              <a:rPr lang="en-US" dirty="0"/>
              <a:t>Homeless man’s shelter removed….twice!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60D33A-FCB4-B64F-9B0D-730E8477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88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1828E-F153-A241-BD01-FC1D58AA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406" y="515954"/>
            <a:ext cx="10515600" cy="777875"/>
          </a:xfrm>
        </p:spPr>
        <p:txBody>
          <a:bodyPr/>
          <a:lstStyle/>
          <a:p>
            <a:r>
              <a:rPr lang="en-US" dirty="0"/>
              <a:t>Agenda and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F0D55-4AAA-5A4B-93EE-2682B3773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6674" y="1718035"/>
            <a:ext cx="10515600" cy="5213350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The President to read the notice convening the meeting.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To approve the minutes of the 2020 Annual General Meeting.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To receive the President’s report.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To receive the Honorary Treasurer’s report on the financial position of the Club.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To adopt the accounts of the Club for the year ended 31 December 2020.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To approve the subscriptions and fees for the new membership year.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To approve the re-election of John Walton as the Club’s Auditor for the coming year.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To approve the election of the President, Chair, Honorary Secretary, Honorary Treasurer and other members of the Committee.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To approve the granting of Honorary Life memberships.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Rolling five-year plan.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To seek approval for proposed 2021 expenditure.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Any other business.</a:t>
            </a:r>
          </a:p>
          <a:p>
            <a:pPr marL="0" indent="0">
              <a:buNone/>
            </a:pPr>
            <a:br>
              <a:rPr lang="en-GB" dirty="0"/>
            </a:br>
            <a:br>
              <a:rPr lang="en-GB" sz="1600" dirty="0"/>
            </a:br>
            <a:endParaRPr lang="en-US" sz="1600" dirty="0"/>
          </a:p>
          <a:p>
            <a:pPr marL="514350" indent="-514350">
              <a:buFont typeface="+mj-lt"/>
              <a:buAutoNum type="arabicPeriod" startAt="6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DE8C50-9BD4-D945-BDE5-7305392ED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81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6E3D-1C14-D447-B8F6-DB16DCF3E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2021 Expenditure Proposal</a:t>
            </a:r>
            <a:endParaRPr lang="en-GB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656CD85-EA39-4E46-8C03-292409C162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7719" y="1872432"/>
            <a:ext cx="6178296" cy="3907958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60D33A-FCB4-B64F-9B0D-730E8477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4898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B1834-9872-0240-8F55-114FD4646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856" y="274637"/>
            <a:ext cx="10676467" cy="1325563"/>
          </a:xfrm>
        </p:spPr>
        <p:txBody>
          <a:bodyPr/>
          <a:lstStyle/>
          <a:p>
            <a:r>
              <a:rPr lang="en-US" b="1" dirty="0"/>
              <a:t>2021 Expenditure – Lane Development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1DB1A-1DA0-3145-BCBC-F4896B0ED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8173" y="1802606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Project originally approved at 2020 AGM</a:t>
            </a:r>
          </a:p>
          <a:p>
            <a:r>
              <a:rPr lang="en-GB" dirty="0"/>
              <a:t>Lay a footpath running through the woodland area along the length of the lane</a:t>
            </a:r>
          </a:p>
          <a:p>
            <a:r>
              <a:rPr lang="en-GB" dirty="0"/>
              <a:t>Tarmac footpath, width 1.3 metres</a:t>
            </a:r>
          </a:p>
          <a:p>
            <a:r>
              <a:rPr lang="en-GB" dirty="0"/>
              <a:t>New 2m high hedge to form border with Galsworthy Rd to deter access</a:t>
            </a:r>
          </a:p>
          <a:p>
            <a:r>
              <a:rPr lang="en-GB" dirty="0"/>
              <a:t>Low level lighting spaced evenly along the new path 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Driven by safety considerations:</a:t>
            </a:r>
          </a:p>
          <a:p>
            <a:r>
              <a:rPr lang="en-GB" dirty="0"/>
              <a:t>Allows members, particularly juniors, to use the lane safely</a:t>
            </a:r>
          </a:p>
          <a:p>
            <a:r>
              <a:rPr lang="en-GB" dirty="0"/>
              <a:t>Pedestrians currently must share the road surface with cars/bikes</a:t>
            </a:r>
          </a:p>
          <a:p>
            <a:r>
              <a:rPr lang="en-GB" dirty="0"/>
              <a:t>Overgrown area provided hiding places for trespassers </a:t>
            </a:r>
          </a:p>
          <a:p>
            <a:r>
              <a:rPr lang="en-GB" dirty="0"/>
              <a:t>Nuisance and danger to members from rough sleeper building shelter in overgrown area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C7035E-1D71-6943-B664-BC55FDFD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6302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B1834-9872-0240-8F55-114FD4646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9" y="274637"/>
            <a:ext cx="10676467" cy="1325563"/>
          </a:xfrm>
        </p:spPr>
        <p:txBody>
          <a:bodyPr/>
          <a:lstStyle/>
          <a:p>
            <a:r>
              <a:rPr lang="en-US" b="1" dirty="0"/>
              <a:t>2021 Expenditure – Lane Development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1DB1A-1DA0-3145-BCBC-F4896B0ED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/>
              <a:t>Progress to date:</a:t>
            </a:r>
          </a:p>
          <a:p>
            <a:r>
              <a:rPr lang="en-US" sz="1600" dirty="0"/>
              <a:t>Project put on hold when Covid closures hit in Spring 2020</a:t>
            </a:r>
          </a:p>
          <a:p>
            <a:r>
              <a:rPr lang="en-US" sz="1600" dirty="0"/>
              <a:t>Original contractor disappeared</a:t>
            </a:r>
          </a:p>
          <a:p>
            <a:r>
              <a:rPr lang="en-US" sz="1600" dirty="0"/>
              <a:t>Very late notification from RBK Planning that approval required for footpath</a:t>
            </a:r>
          </a:p>
          <a:p>
            <a:r>
              <a:rPr lang="en-US" sz="1600" dirty="0"/>
              <a:t>Initial clearance of scrub/brambles undertaken</a:t>
            </a:r>
          </a:p>
          <a:p>
            <a:r>
              <a:rPr lang="en-US" sz="1600" dirty="0"/>
              <a:t>Planning application, including arboricultural survey report, submitted</a:t>
            </a:r>
          </a:p>
          <a:p>
            <a:r>
              <a:rPr lang="en-US" sz="1600" dirty="0"/>
              <a:t>Planning approval refused on 25 March 2021</a:t>
            </a:r>
          </a:p>
          <a:p>
            <a:pPr lvl="1"/>
            <a:r>
              <a:rPr lang="en-US" sz="1400" dirty="0"/>
              <a:t>Biodiversity</a:t>
            </a:r>
          </a:p>
          <a:p>
            <a:pPr lvl="1"/>
            <a:r>
              <a:rPr lang="en-US" sz="1400" dirty="0"/>
              <a:t>Trees</a:t>
            </a:r>
          </a:p>
          <a:p>
            <a:r>
              <a:rPr lang="en-US" sz="1600" dirty="0"/>
              <a:t>Propose to engage specialist advice to support appeal of new application</a:t>
            </a:r>
          </a:p>
          <a:p>
            <a:r>
              <a:rPr lang="en-US" sz="1600" dirty="0"/>
              <a:t>Environmentally friendly footpath surface may be necessary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/>
              <a:t>Many thanks to Bob Blunden for driving the project forward despite unforeseen setbacks!</a:t>
            </a:r>
          </a:p>
          <a:p>
            <a:pPr marL="0" indent="0">
              <a:buNone/>
            </a:pPr>
            <a:endParaRPr lang="en-US" sz="1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C7035E-1D71-6943-B664-BC55FDFD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725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B1834-9872-0240-8F55-114FD4646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465" y="274637"/>
            <a:ext cx="10676467" cy="1325563"/>
          </a:xfrm>
        </p:spPr>
        <p:txBody>
          <a:bodyPr/>
          <a:lstStyle/>
          <a:p>
            <a:r>
              <a:rPr lang="en-US" b="1" dirty="0"/>
              <a:t>2021 Expenditure – Lane Development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1DB1A-1DA0-3145-BCBC-F4896B0ED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/>
              <a:t>Project Budget</a:t>
            </a:r>
          </a:p>
          <a:p>
            <a:r>
              <a:rPr lang="en-US" dirty="0"/>
              <a:t>Approval at 2020 AGM with budget of £31,000</a:t>
            </a:r>
          </a:p>
          <a:p>
            <a:r>
              <a:rPr lang="en-US" dirty="0"/>
              <a:t>Original contractor no longer available</a:t>
            </a:r>
          </a:p>
          <a:p>
            <a:r>
              <a:rPr lang="en-US" dirty="0"/>
              <a:t>Additional costs for planning application and arboricultural report</a:t>
            </a:r>
          </a:p>
          <a:p>
            <a:r>
              <a:rPr lang="en-US" dirty="0"/>
              <a:t>Contingency added to to cover specialist advice fees and possible need for more costly, environmentally friendly path surface</a:t>
            </a:r>
          </a:p>
          <a:p>
            <a:r>
              <a:rPr lang="en-US" dirty="0"/>
              <a:t>Estimated total project cost £51,000, of which £5,000 incurred in 2020.</a:t>
            </a:r>
          </a:p>
          <a:p>
            <a:r>
              <a:rPr lang="en-US" dirty="0"/>
              <a:t>Budget for approval in 2021: £46,000</a:t>
            </a:r>
          </a:p>
          <a:p>
            <a:pPr marL="0" indent="0">
              <a:buNone/>
            </a:pPr>
            <a:br>
              <a:rPr lang="en-GB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C7035E-1D71-6943-B664-BC55FDFD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082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142815-68CC-495A-8F3F-0A1D9B58C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24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8791FC-5867-48C6-9E8F-04F60F9C9D2A}"/>
              </a:ext>
            </a:extLst>
          </p:cNvPr>
          <p:cNvSpPr txBox="1"/>
          <p:nvPr/>
        </p:nvSpPr>
        <p:spPr>
          <a:xfrm>
            <a:off x="2641861" y="2768827"/>
            <a:ext cx="778418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GB" sz="4800" dirty="0"/>
              <a:t>To seek approval for proposed 2021 expenditure.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D03E25A-BAB9-460A-99B6-4466062F55E3}"/>
              </a:ext>
            </a:extLst>
          </p:cNvPr>
          <p:cNvSpPr txBox="1">
            <a:spLocks/>
          </p:cNvSpPr>
          <p:nvPr/>
        </p:nvSpPr>
        <p:spPr>
          <a:xfrm>
            <a:off x="1223320" y="514737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Resolution</a:t>
            </a:r>
          </a:p>
        </p:txBody>
      </p:sp>
    </p:spTree>
    <p:extLst>
      <p:ext uri="{BB962C8B-B14F-4D97-AF65-F5344CB8AC3E}">
        <p14:creationId xmlns:p14="http://schemas.microsoft.com/office/powerpoint/2010/main" val="33237172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6E3D-1C14-D447-B8F6-DB16DCF3E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5 Year Plan: Major Projects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60D33A-FCB4-B64F-9B0D-730E8477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25</a:t>
            </a:fld>
            <a:endParaRPr lang="en-US"/>
          </a:p>
        </p:txBody>
      </p:sp>
      <p:sp>
        <p:nvSpPr>
          <p:cNvPr id="7" name="Up Arrow 21">
            <a:extLst>
              <a:ext uri="{FF2B5EF4-FFF2-40B4-BE49-F238E27FC236}">
                <a16:creationId xmlns:a16="http://schemas.microsoft.com/office/drawing/2014/main" id="{33A9E8B1-AD80-46B3-9476-9EB5B8348518}"/>
              </a:ext>
            </a:extLst>
          </p:cNvPr>
          <p:cNvSpPr/>
          <p:nvPr/>
        </p:nvSpPr>
        <p:spPr bwMode="auto">
          <a:xfrm rot="1865792">
            <a:off x="4226657" y="1334772"/>
            <a:ext cx="579262" cy="5577738"/>
          </a:xfrm>
          <a:prstGeom prst="upArrow">
            <a:avLst/>
          </a:prstGeom>
          <a:gradFill>
            <a:gsLst>
              <a:gs pos="0">
                <a:srgbClr val="FFF200"/>
              </a:gs>
              <a:gs pos="47000">
                <a:srgbClr val="FF7A00"/>
              </a:gs>
              <a:gs pos="90000">
                <a:schemeClr val="accent2">
                  <a:lumMod val="75000"/>
                </a:schemeClr>
              </a:gs>
            </a:gsLst>
            <a:lin ang="162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GB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8" name="Rounded Rectangle 35">
            <a:extLst>
              <a:ext uri="{FF2B5EF4-FFF2-40B4-BE49-F238E27FC236}">
                <a16:creationId xmlns:a16="http://schemas.microsoft.com/office/drawing/2014/main" id="{E315359A-6C06-41CD-AF23-91F12CC6D295}"/>
              </a:ext>
            </a:extLst>
          </p:cNvPr>
          <p:cNvSpPr/>
          <p:nvPr/>
        </p:nvSpPr>
        <p:spPr bwMode="auto">
          <a:xfrm>
            <a:off x="6279340" y="1725170"/>
            <a:ext cx="1460301" cy="367669"/>
          </a:xfrm>
          <a:prstGeom prst="roundRect">
            <a:avLst>
              <a:gd name="adj" fmla="val 9033"/>
            </a:avLst>
          </a:prstGeom>
          <a:solidFill>
            <a:schemeClr val="accent2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</a:t>
            </a:r>
          </a:p>
        </p:txBody>
      </p:sp>
      <p:sp>
        <p:nvSpPr>
          <p:cNvPr id="9" name="Rounded Rectangle 19">
            <a:extLst>
              <a:ext uri="{FF2B5EF4-FFF2-40B4-BE49-F238E27FC236}">
                <a16:creationId xmlns:a16="http://schemas.microsoft.com/office/drawing/2014/main" id="{DB80C81F-90E6-4BAB-A859-AD32B973533A}"/>
              </a:ext>
            </a:extLst>
          </p:cNvPr>
          <p:cNvSpPr/>
          <p:nvPr/>
        </p:nvSpPr>
        <p:spPr bwMode="auto">
          <a:xfrm>
            <a:off x="5213448" y="3663280"/>
            <a:ext cx="5275677" cy="470068"/>
          </a:xfrm>
          <a:prstGeom prst="roundRect">
            <a:avLst>
              <a:gd name="adj" fmla="val 9033"/>
            </a:avLst>
          </a:prstGeom>
          <a:solidFill>
            <a:srgbClr val="3D8B4C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LED floodlights conversion</a:t>
            </a:r>
          </a:p>
        </p:txBody>
      </p:sp>
      <p:sp>
        <p:nvSpPr>
          <p:cNvPr id="10" name="Rounded Rectangle 19">
            <a:extLst>
              <a:ext uri="{FF2B5EF4-FFF2-40B4-BE49-F238E27FC236}">
                <a16:creationId xmlns:a16="http://schemas.microsoft.com/office/drawing/2014/main" id="{09BCF904-9511-4872-8A4C-BC0E29F8BFF4}"/>
              </a:ext>
            </a:extLst>
          </p:cNvPr>
          <p:cNvSpPr/>
          <p:nvPr/>
        </p:nvSpPr>
        <p:spPr bwMode="auto">
          <a:xfrm>
            <a:off x="5664131" y="3030550"/>
            <a:ext cx="5275677" cy="470068"/>
          </a:xfrm>
          <a:prstGeom prst="roundRect">
            <a:avLst>
              <a:gd name="adj" fmla="val 9033"/>
            </a:avLst>
          </a:prstGeom>
          <a:solidFill>
            <a:srgbClr val="3D8B4C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Terrace improvements</a:t>
            </a:r>
          </a:p>
        </p:txBody>
      </p:sp>
      <p:sp>
        <p:nvSpPr>
          <p:cNvPr id="11" name="Rounded Rectangle 16">
            <a:extLst>
              <a:ext uri="{FF2B5EF4-FFF2-40B4-BE49-F238E27FC236}">
                <a16:creationId xmlns:a16="http://schemas.microsoft.com/office/drawing/2014/main" id="{8BBD05A4-E88C-4D1F-8BE9-E5E1204E086D}"/>
              </a:ext>
            </a:extLst>
          </p:cNvPr>
          <p:cNvSpPr/>
          <p:nvPr/>
        </p:nvSpPr>
        <p:spPr bwMode="auto">
          <a:xfrm>
            <a:off x="4427457" y="4968660"/>
            <a:ext cx="5275678" cy="470068"/>
          </a:xfrm>
          <a:prstGeom prst="roundRect">
            <a:avLst>
              <a:gd name="adj" fmla="val 9033"/>
            </a:avLst>
          </a:prstGeom>
          <a:solidFill>
            <a:srgbClr val="3D8B4C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Lane footpath development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5B9AC86B-99A4-4D29-A172-5F243971DBB9}"/>
              </a:ext>
            </a:extLst>
          </p:cNvPr>
          <p:cNvSpPr/>
          <p:nvPr/>
        </p:nvSpPr>
        <p:spPr bwMode="auto">
          <a:xfrm>
            <a:off x="2691410" y="6239883"/>
            <a:ext cx="1460301" cy="391724"/>
          </a:xfrm>
          <a:prstGeom prst="roundRect">
            <a:avLst>
              <a:gd name="adj" fmla="val 9033"/>
            </a:avLst>
          </a:prstGeom>
          <a:solidFill>
            <a:schemeClr val="accent2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3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  <a:endParaRPr lang="en-US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BF165E6C-6BBA-42DC-BF0E-DF28C4D837BD}"/>
              </a:ext>
            </a:extLst>
          </p:cNvPr>
          <p:cNvSpPr/>
          <p:nvPr/>
        </p:nvSpPr>
        <p:spPr bwMode="auto">
          <a:xfrm>
            <a:off x="6000539" y="2357078"/>
            <a:ext cx="5220122" cy="470068"/>
          </a:xfrm>
          <a:prstGeom prst="roundRect">
            <a:avLst>
              <a:gd name="adj" fmla="val 9033"/>
            </a:avLst>
          </a:prstGeom>
          <a:solidFill>
            <a:srgbClr val="3D8B4C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Re-surface </a:t>
            </a:r>
            <a:r>
              <a:rPr lang="en-US" sz="23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courts </a:t>
            </a:r>
            <a:r>
              <a:rPr lang="en-US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en-US" sz="23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5</a:t>
            </a:r>
            <a:endParaRPr lang="en-US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ounded Rectangle 13">
            <a:extLst>
              <a:ext uri="{FF2B5EF4-FFF2-40B4-BE49-F238E27FC236}">
                <a16:creationId xmlns:a16="http://schemas.microsoft.com/office/drawing/2014/main" id="{1E484F3C-FB9E-4B02-931D-0E91C6D26907}"/>
              </a:ext>
            </a:extLst>
          </p:cNvPr>
          <p:cNvSpPr/>
          <p:nvPr/>
        </p:nvSpPr>
        <p:spPr bwMode="auto">
          <a:xfrm>
            <a:off x="4810344" y="4324109"/>
            <a:ext cx="5275678" cy="470068"/>
          </a:xfrm>
          <a:prstGeom prst="roundRect">
            <a:avLst>
              <a:gd name="adj" fmla="val 9033"/>
            </a:avLst>
          </a:prstGeom>
          <a:solidFill>
            <a:srgbClr val="3D8B4C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Update club rules &amp; legal structure</a:t>
            </a:r>
          </a:p>
        </p:txBody>
      </p:sp>
      <p:sp>
        <p:nvSpPr>
          <p:cNvPr id="18" name="Rounded Rectangle 13">
            <a:extLst>
              <a:ext uri="{FF2B5EF4-FFF2-40B4-BE49-F238E27FC236}">
                <a16:creationId xmlns:a16="http://schemas.microsoft.com/office/drawing/2014/main" id="{F7A335C3-4DE6-4D5F-82E4-DE4849D9C2CC}"/>
              </a:ext>
            </a:extLst>
          </p:cNvPr>
          <p:cNvSpPr/>
          <p:nvPr/>
        </p:nvSpPr>
        <p:spPr bwMode="auto">
          <a:xfrm>
            <a:off x="3998908" y="5630864"/>
            <a:ext cx="5275678" cy="470068"/>
          </a:xfrm>
          <a:prstGeom prst="roundRect">
            <a:avLst>
              <a:gd name="adj" fmla="val 9033"/>
            </a:avLst>
          </a:prstGeom>
          <a:solidFill>
            <a:srgbClr val="3D8B4C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Return to normality</a:t>
            </a:r>
          </a:p>
        </p:txBody>
      </p:sp>
    </p:spTree>
    <p:extLst>
      <p:ext uri="{BB962C8B-B14F-4D97-AF65-F5344CB8AC3E}">
        <p14:creationId xmlns:p14="http://schemas.microsoft.com/office/powerpoint/2010/main" val="41226733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590C1-4AD7-1945-A524-B2B127958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Events calendar for 2021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CB837-8286-D246-A766-97879DADA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C8E288-0200-044E-98CE-6BC0F636F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26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6432D5-9514-C947-A372-67406C711CCC}"/>
              </a:ext>
            </a:extLst>
          </p:cNvPr>
          <p:cNvSpPr/>
          <p:nvPr/>
        </p:nvSpPr>
        <p:spPr>
          <a:xfrm>
            <a:off x="1270000" y="2116666"/>
            <a:ext cx="10381530" cy="2958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Early May: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Club tournament starts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 17: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 reopens (subject to Covid roadmap/restrictions/risk assessment)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July 17: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“Return to normal” Summer BBQ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September 25: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Final’s Day (plus lunch/tea/BBQ)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December 4: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Mince pies and mulled wine after social tennis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events TBC 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3870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1B69CD-B794-B642-A308-468866CA9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27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1DB1A-1DA0-3145-BCBC-F4896B0ED23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2659856"/>
            <a:ext cx="4783138" cy="34337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9B1834-9872-0240-8F55-114FD46467B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538163"/>
            <a:ext cx="4783138" cy="1943100"/>
          </a:xfrm>
        </p:spPr>
        <p:txBody>
          <a:bodyPr anchor="b">
            <a:normAutofit/>
          </a:bodyPr>
          <a:lstStyle/>
          <a:p>
            <a:br>
              <a:rPr lang="en-US" sz="4000" b="1" dirty="0"/>
            </a:br>
            <a:endParaRPr lang="en-US" sz="4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858E05-4624-BA4B-8119-454353B73C55}"/>
              </a:ext>
            </a:extLst>
          </p:cNvPr>
          <p:cNvSpPr/>
          <p:nvPr/>
        </p:nvSpPr>
        <p:spPr>
          <a:xfrm>
            <a:off x="3536669" y="3075057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GB" sz="4000" dirty="0"/>
              <a:t>Any Other Business</a:t>
            </a:r>
          </a:p>
        </p:txBody>
      </p:sp>
    </p:spTree>
    <p:extLst>
      <p:ext uri="{BB962C8B-B14F-4D97-AF65-F5344CB8AC3E}">
        <p14:creationId xmlns:p14="http://schemas.microsoft.com/office/powerpoint/2010/main" val="2928570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1B69CD-B794-B642-A308-468866CA9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28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1DB1A-1DA0-3145-BCBC-F4896B0ED23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2659856"/>
            <a:ext cx="4783138" cy="34337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9B1834-9872-0240-8F55-114FD46467B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538163"/>
            <a:ext cx="4783138" cy="1943100"/>
          </a:xfrm>
        </p:spPr>
        <p:txBody>
          <a:bodyPr anchor="b">
            <a:normAutofit/>
          </a:bodyPr>
          <a:lstStyle/>
          <a:p>
            <a:br>
              <a:rPr lang="en-US" sz="4000" b="1" dirty="0"/>
            </a:br>
            <a:endParaRPr lang="en-US" sz="4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858E05-4624-BA4B-8119-454353B73C55}"/>
              </a:ext>
            </a:extLst>
          </p:cNvPr>
          <p:cNvSpPr/>
          <p:nvPr/>
        </p:nvSpPr>
        <p:spPr>
          <a:xfrm>
            <a:off x="3536669" y="3075057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GB" sz="4000" dirty="0"/>
              <a:t>THANK YOU FOR ATTENDING</a:t>
            </a:r>
          </a:p>
        </p:txBody>
      </p:sp>
    </p:spTree>
    <p:extLst>
      <p:ext uri="{BB962C8B-B14F-4D97-AF65-F5344CB8AC3E}">
        <p14:creationId xmlns:p14="http://schemas.microsoft.com/office/powerpoint/2010/main" val="1582331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6E3D-1C14-D447-B8F6-DB16DCF3E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President’s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E1A77-4F32-8848-9E60-B3B3C10D9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3419" y="3429000"/>
            <a:ext cx="2284268" cy="50696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3200" dirty="0"/>
              <a:t>Mike Bourne</a:t>
            </a:r>
            <a:endParaRPr lang="en-US" sz="32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60D33A-FCB4-B64F-9B0D-730E8477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99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6E3D-1C14-D447-B8F6-DB16DCF3E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Record membership numbers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60D33A-FCB4-B64F-9B0D-730E8477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D38AD7-A0B2-4F35-9D1F-1E95A3D63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635" y="1643063"/>
            <a:ext cx="8636970" cy="5214937"/>
          </a:xfrm>
          <a:prstGeom prst="rect">
            <a:avLst/>
          </a:prstGeom>
        </p:spPr>
      </p:pic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BAE0A3E7-758F-4E9C-AD99-DEA833CB6359}"/>
              </a:ext>
            </a:extLst>
          </p:cNvPr>
          <p:cNvSpPr/>
          <p:nvPr/>
        </p:nvSpPr>
        <p:spPr>
          <a:xfrm>
            <a:off x="5469082" y="2443670"/>
            <a:ext cx="1253836" cy="619125"/>
          </a:xfrm>
          <a:prstGeom prst="wedgeRectCallout">
            <a:avLst>
              <a:gd name="adj1" fmla="val -120227"/>
              <a:gd name="adj2" fmla="val -165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Full members</a:t>
            </a:r>
            <a:br>
              <a:rPr lang="en-GB" sz="1400" dirty="0">
                <a:solidFill>
                  <a:schemeClr val="tx1"/>
                </a:solidFill>
              </a:rPr>
            </a:br>
            <a:r>
              <a:rPr lang="en-GB" sz="1400" dirty="0">
                <a:solidFill>
                  <a:schemeClr val="tx1"/>
                </a:solidFill>
              </a:rPr>
              <a:t>+9%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508341E4-7AA6-4F14-BAC9-E2974FBAE57E}"/>
              </a:ext>
            </a:extLst>
          </p:cNvPr>
          <p:cNvSpPr/>
          <p:nvPr/>
        </p:nvSpPr>
        <p:spPr>
          <a:xfrm>
            <a:off x="2643052" y="1953995"/>
            <a:ext cx="1253836" cy="619125"/>
          </a:xfrm>
          <a:prstGeom prst="wedgeRectCallout">
            <a:avLst>
              <a:gd name="adj1" fmla="val -18569"/>
              <a:gd name="adj2" fmla="val 93829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Juniors </a:t>
            </a:r>
            <a:br>
              <a:rPr lang="en-GB" sz="1400" dirty="0">
                <a:solidFill>
                  <a:schemeClr val="tx1"/>
                </a:solidFill>
              </a:rPr>
            </a:br>
            <a:r>
              <a:rPr lang="en-GB" sz="1400" dirty="0">
                <a:solidFill>
                  <a:schemeClr val="tx1"/>
                </a:solidFill>
              </a:rPr>
              <a:t>+25%</a:t>
            </a:r>
          </a:p>
        </p:txBody>
      </p:sp>
    </p:spTree>
    <p:extLst>
      <p:ext uri="{BB962C8B-B14F-4D97-AF65-F5344CB8AC3E}">
        <p14:creationId xmlns:p14="http://schemas.microsoft.com/office/powerpoint/2010/main" val="2921441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6E3D-1C14-D447-B8F6-DB16DCF3E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Honorary Treasurer’s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E1A77-4F32-8848-9E60-B3B3C10D9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072" y="3429000"/>
            <a:ext cx="1944903" cy="85575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3200" dirty="0"/>
              <a:t>Paul Baxter</a:t>
            </a:r>
            <a:endParaRPr lang="en-US" sz="32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60D33A-FCB4-B64F-9B0D-730E8477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68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6E3D-1C14-D447-B8F6-DB16DCF3E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186" y="307423"/>
            <a:ext cx="11072814" cy="1163638"/>
          </a:xfrm>
        </p:spPr>
        <p:txBody>
          <a:bodyPr/>
          <a:lstStyle/>
          <a:p>
            <a:pPr lvl="0"/>
            <a:r>
              <a:rPr lang="en-GB" dirty="0"/>
              <a:t>Accounts for the year ended 31 December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60D33A-FCB4-B64F-9B0D-730E8477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6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0FD843E-8BF2-4F4B-88BA-811668E86A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417" y="1706731"/>
            <a:ext cx="7114032" cy="494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544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6E3D-1C14-D447-B8F6-DB16DCF3E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186" y="299138"/>
            <a:ext cx="11072814" cy="1163638"/>
          </a:xfrm>
        </p:spPr>
        <p:txBody>
          <a:bodyPr/>
          <a:lstStyle/>
          <a:p>
            <a:pPr lvl="0"/>
            <a:r>
              <a:rPr lang="en-GB" dirty="0"/>
              <a:t>Accounts for the year ended 31 December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60D33A-FCB4-B64F-9B0D-730E8477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BAF3B0-9795-E347-B23D-D67067116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0945" y="1629503"/>
            <a:ext cx="6750639" cy="5254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673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6E3D-1C14-D447-B8F6-DB16DCF3E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186" y="296619"/>
            <a:ext cx="11072814" cy="1163638"/>
          </a:xfrm>
        </p:spPr>
        <p:txBody>
          <a:bodyPr/>
          <a:lstStyle/>
          <a:p>
            <a:pPr lvl="0"/>
            <a:r>
              <a:rPr lang="en-GB" dirty="0"/>
              <a:t>Accounts for the year ended 31 December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60D33A-FCB4-B64F-9B0D-730E8477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7FEC1BD-B6E7-1144-A2FE-0E4554BD55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102" y="1630838"/>
            <a:ext cx="6997243" cy="5090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40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6E3D-1C14-D447-B8F6-DB16DCF3E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186" y="324032"/>
            <a:ext cx="11072814" cy="1163638"/>
          </a:xfrm>
        </p:spPr>
        <p:txBody>
          <a:bodyPr/>
          <a:lstStyle/>
          <a:p>
            <a:pPr lvl="0"/>
            <a:r>
              <a:rPr lang="en-GB" dirty="0"/>
              <a:t>Accounts for the year ended 31 December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60D33A-FCB4-B64F-9B0D-730E8477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E8C5-DE78-A743-96B0-1EA20AFCC5BF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1687BC-A5AB-8846-BF65-B763402B74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696" y="1801202"/>
            <a:ext cx="8645602" cy="3557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587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7480</TotalTime>
  <Words>1111</Words>
  <Application>Microsoft Office PowerPoint</Application>
  <PresentationFormat>Widescreen</PresentationFormat>
  <Paragraphs>199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Segoe</vt:lpstr>
      <vt:lpstr>Wingdings</vt:lpstr>
      <vt:lpstr>Office Theme</vt:lpstr>
      <vt:lpstr>PowerPoint Presentation</vt:lpstr>
      <vt:lpstr>Agenda and Resolutions</vt:lpstr>
      <vt:lpstr>President’s Address</vt:lpstr>
      <vt:lpstr>Record membership numbers</vt:lpstr>
      <vt:lpstr>Honorary Treasurer’s report</vt:lpstr>
      <vt:lpstr>Accounts for the year ended 31 December 2020</vt:lpstr>
      <vt:lpstr>Accounts for the year ended 31 December 2020</vt:lpstr>
      <vt:lpstr>Accounts for the year ended 31 December 2020</vt:lpstr>
      <vt:lpstr>Accounts for the year ended 31 December 2020</vt:lpstr>
      <vt:lpstr>Resolution</vt:lpstr>
      <vt:lpstr>PowerPoint Presentation</vt:lpstr>
      <vt:lpstr>Subscriptions: 1 May 2021 to 30 April 2020</vt:lpstr>
      <vt:lpstr>PowerPoint Presentation</vt:lpstr>
      <vt:lpstr>PowerPoint Presentation</vt:lpstr>
      <vt:lpstr>Officers and Committee Members</vt:lpstr>
      <vt:lpstr>PowerPoint Presentation</vt:lpstr>
      <vt:lpstr>Honorary Life Memberships</vt:lpstr>
      <vt:lpstr>Projects completed in 2020, Proposed 2021 Expenditure and 5 Year Plan</vt:lpstr>
      <vt:lpstr>Projects completed in 2020 </vt:lpstr>
      <vt:lpstr>2021 Expenditure Proposal</vt:lpstr>
      <vt:lpstr>2021 Expenditure – Lane Development</vt:lpstr>
      <vt:lpstr>2021 Expenditure – Lane Development</vt:lpstr>
      <vt:lpstr>2021 Expenditure – Lane Development</vt:lpstr>
      <vt:lpstr>PowerPoint Presentation</vt:lpstr>
      <vt:lpstr>5 Year Plan: Major Projects</vt:lpstr>
      <vt:lpstr>Events calendar for 2021</vt:lpstr>
      <vt:lpstr> </vt:lpstr>
      <vt:lpstr>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Coombe Wood LTC</dc:title>
  <dc:subject/>
  <dc:creator>Robert Gale</dc:creator>
  <cp:keywords/>
  <dc:description/>
  <cp:lastModifiedBy>Ian Stewart</cp:lastModifiedBy>
  <cp:revision>124</cp:revision>
  <cp:lastPrinted>2021-04-15T17:34:03Z</cp:lastPrinted>
  <dcterms:created xsi:type="dcterms:W3CDTF">2021-02-19T00:49:45Z</dcterms:created>
  <dcterms:modified xsi:type="dcterms:W3CDTF">2021-05-06T13:32:49Z</dcterms:modified>
  <cp:category/>
</cp:coreProperties>
</file>